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1B79"/>
    <a:srgbClr val="AA2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98" d="100"/>
          <a:sy n="98" d="100"/>
        </p:scale>
        <p:origin x="58" y="-5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61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9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71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6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32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80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55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981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567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23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27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F6958-6787-47A2-80AE-16ADDD2A9F68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10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147946" y="579843"/>
            <a:ext cx="396124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 smtClean="0">
                <a:latin typeface="Comic Sans MS" panose="030F0702030302020204" pitchFamily="66" charset="0"/>
              </a:rPr>
              <a:t>Curriculum - History</a:t>
            </a:r>
          </a:p>
          <a:p>
            <a:pPr algn="ctr"/>
            <a:r>
              <a:rPr lang="en-GB" sz="1200" dirty="0" smtClean="0">
                <a:latin typeface="Comic Sans MS" panose="030F0702030302020204" pitchFamily="66" charset="0"/>
              </a:rPr>
              <a:t>This half term in Year </a:t>
            </a:r>
            <a:r>
              <a:rPr lang="en-GB" sz="1200" dirty="0" smtClean="0">
                <a:latin typeface="Comic Sans MS" panose="030F0702030302020204" pitchFamily="66" charset="0"/>
              </a:rPr>
              <a:t>1, </a:t>
            </a:r>
            <a:r>
              <a:rPr lang="en-GB" sz="1200" dirty="0" smtClean="0">
                <a:latin typeface="Comic Sans MS" panose="030F0702030302020204" pitchFamily="66" charset="0"/>
              </a:rPr>
              <a:t>our History focus enquiry question will be,</a:t>
            </a:r>
          </a:p>
          <a:p>
            <a:pPr algn="ctr"/>
            <a:endParaRPr lang="en-GB" sz="12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 ‘</a:t>
            </a:r>
            <a:r>
              <a:rPr lang="en-GB" sz="1400" b="1" dirty="0" smtClean="0">
                <a:latin typeface="Comic Sans MS" panose="030F0702030302020204" pitchFamily="66" charset="0"/>
              </a:rPr>
              <a:t>How has transport changed over time?’</a:t>
            </a:r>
            <a:endParaRPr lang="en-GB" sz="1400" b="1" dirty="0" smtClean="0">
              <a:latin typeface="Comic Sans MS" panose="030F0702030302020204" pitchFamily="66" charset="0"/>
            </a:endParaRPr>
          </a:p>
          <a:p>
            <a:pPr algn="ctr"/>
            <a:endParaRPr lang="en-GB" sz="1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1200" dirty="0" smtClean="0">
                <a:latin typeface="Comic Sans MS" panose="030F0702030302020204" pitchFamily="66" charset="0"/>
              </a:rPr>
              <a:t>We shall </a:t>
            </a:r>
            <a:r>
              <a:rPr lang="en-GB" sz="1200" dirty="0" smtClean="0">
                <a:latin typeface="Comic Sans MS" panose="030F0702030302020204" pitchFamily="66" charset="0"/>
              </a:rPr>
              <a:t>learn about the different types of transport we have today and look at the ways in which they have changed over the years.</a:t>
            </a:r>
            <a:endParaRPr lang="en-US" sz="1300" kern="0" dirty="0" smtClean="0"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251053" y="2754487"/>
            <a:ext cx="3813862" cy="113483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2674" y="2825567"/>
            <a:ext cx="311589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latin typeface="CCW Cursive Writing 6" panose="03050602040000000000" pitchFamily="66" charset="0"/>
              </a:rPr>
              <a:t>Year </a:t>
            </a:r>
            <a:r>
              <a:rPr lang="en-GB" sz="2200" b="1" dirty="0">
                <a:latin typeface="CCW Cursive Writing 6" panose="03050602040000000000" pitchFamily="66" charset="0"/>
              </a:rPr>
              <a:t>1</a:t>
            </a:r>
            <a:r>
              <a:rPr lang="en-GB" sz="2200" b="1" dirty="0" smtClean="0">
                <a:latin typeface="CCW Cursive Writing 6" panose="03050602040000000000" pitchFamily="66" charset="0"/>
              </a:rPr>
              <a:t> </a:t>
            </a:r>
            <a:r>
              <a:rPr lang="en-GB" sz="2200" b="1" dirty="0" smtClean="0">
                <a:latin typeface="CCW Cursive Writing 6" panose="03050602040000000000" pitchFamily="66" charset="0"/>
              </a:rPr>
              <a:t>Newsletter </a:t>
            </a:r>
          </a:p>
          <a:p>
            <a:pPr algn="ctr"/>
            <a:r>
              <a:rPr lang="en-GB" sz="2200" b="1" smtClean="0">
                <a:latin typeface="CCW Cursive Writing 6" panose="03050602040000000000" pitchFamily="66" charset="0"/>
              </a:rPr>
              <a:t>Autumn 1 2019</a:t>
            </a:r>
            <a:r>
              <a:rPr lang="en-GB" sz="2400" b="1" smtClean="0">
                <a:latin typeface="CCW Cursive Writing 6" panose="03050602040000000000" pitchFamily="66" charset="0"/>
              </a:rPr>
              <a:t> </a:t>
            </a:r>
            <a:endParaRPr lang="en-GB" sz="2400" b="1" dirty="0">
              <a:latin typeface="CCW Cursive Writing 6" panose="03050602040000000000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04" y="448724"/>
            <a:ext cx="3947337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 smtClean="0">
                <a:latin typeface="Comic Sans MS" panose="030F0702030302020204" pitchFamily="66" charset="0"/>
              </a:rPr>
              <a:t>English</a:t>
            </a:r>
            <a:endParaRPr lang="en-GB" sz="1300" u="sng" dirty="0">
              <a:latin typeface="Comic Sans MS" panose="030F0702030302020204" pitchFamily="66" charset="0"/>
            </a:endParaRPr>
          </a:p>
          <a:p>
            <a:r>
              <a:rPr lang="en-GB" sz="1200" dirty="0" smtClean="0">
                <a:latin typeface="Comic Sans MS" panose="030F0702030302020204" pitchFamily="66" charset="0"/>
              </a:rPr>
              <a:t>In English we will be reading </a:t>
            </a:r>
            <a:r>
              <a:rPr lang="en-GB" sz="1200" dirty="0" smtClean="0">
                <a:latin typeface="Comic Sans MS" panose="030F0702030302020204" pitchFamily="66" charset="0"/>
              </a:rPr>
              <a:t>the </a:t>
            </a:r>
            <a:r>
              <a:rPr lang="en-GB" sz="1200" dirty="0" smtClean="0">
                <a:latin typeface="Comic Sans MS" panose="030F0702030302020204" pitchFamily="66" charset="0"/>
              </a:rPr>
              <a:t>Power of Reading text </a:t>
            </a:r>
            <a:r>
              <a:rPr lang="en-GB" sz="1200" dirty="0" smtClean="0">
                <a:latin typeface="Comic Sans MS" panose="030F0702030302020204" pitchFamily="66" charset="0"/>
              </a:rPr>
              <a:t>‘Robot and the Bluebird’</a:t>
            </a:r>
            <a:r>
              <a:rPr lang="en-GB" sz="1200" i="1" dirty="0" smtClean="0">
                <a:latin typeface="Comic Sans MS" panose="030F0702030302020204" pitchFamily="66" charset="0"/>
              </a:rPr>
              <a:t>.</a:t>
            </a:r>
            <a:r>
              <a:rPr lang="en-GB" sz="1200" dirty="0" smtClean="0">
                <a:latin typeface="Comic Sans MS" panose="030F0702030302020204" pitchFamily="66" charset="0"/>
              </a:rPr>
              <a:t> </a:t>
            </a:r>
            <a:r>
              <a:rPr lang="en-GB" sz="1200" dirty="0" smtClean="0">
                <a:latin typeface="Comic Sans MS" panose="030F0702030302020204" pitchFamily="66" charset="0"/>
              </a:rPr>
              <a:t>Our written work will focus upon writing captions, simple recounts, instructions, fact files and writing a short narrative in role.</a:t>
            </a:r>
            <a:endParaRPr lang="en-GB" sz="1200" dirty="0"/>
          </a:p>
          <a:p>
            <a:r>
              <a:rPr lang="en-GB" sz="1200" dirty="0" smtClean="0">
                <a:latin typeface="Comic Sans MS" panose="030F0702030302020204" pitchFamily="66" charset="0"/>
              </a:rPr>
              <a:t>We will </a:t>
            </a:r>
            <a:r>
              <a:rPr lang="en-GB" sz="1200" dirty="0">
                <a:latin typeface="Comic Sans MS" panose="030F0702030302020204" pitchFamily="66" charset="0"/>
              </a:rPr>
              <a:t>develop our knowledge </a:t>
            </a:r>
            <a:r>
              <a:rPr lang="en-GB" sz="1200" dirty="0" smtClean="0">
                <a:latin typeface="Comic Sans MS" panose="030F0702030302020204" pitchFamily="66" charset="0"/>
              </a:rPr>
              <a:t>of the </a:t>
            </a:r>
            <a:r>
              <a:rPr lang="en-GB" sz="1200" dirty="0">
                <a:latin typeface="Comic Sans MS" panose="030F0702030302020204" pitchFamily="66" charset="0"/>
              </a:rPr>
              <a:t>Year </a:t>
            </a:r>
            <a:r>
              <a:rPr lang="en-GB" sz="1200" dirty="0" smtClean="0">
                <a:latin typeface="Comic Sans MS" panose="030F0702030302020204" pitchFamily="66" charset="0"/>
              </a:rPr>
              <a:t>1 common exception </a:t>
            </a:r>
            <a:r>
              <a:rPr lang="en-GB" sz="1200" dirty="0" smtClean="0">
                <a:latin typeface="Comic Sans MS" panose="030F0702030302020204" pitchFamily="66" charset="0"/>
              </a:rPr>
              <a:t>words, </a:t>
            </a:r>
            <a:r>
              <a:rPr lang="en-GB" sz="1200" dirty="0" smtClean="0">
                <a:latin typeface="Comic Sans MS" panose="030F0702030302020204" pitchFamily="66" charset="0"/>
              </a:rPr>
              <a:t>these words are </a:t>
            </a:r>
            <a:r>
              <a:rPr lang="en-GB" sz="1200" dirty="0">
                <a:latin typeface="Comic Sans MS" panose="030F0702030302020204" pitchFamily="66" charset="0"/>
              </a:rPr>
              <a:t>in homework books if you wish to practise </a:t>
            </a:r>
            <a:r>
              <a:rPr lang="en-GB" sz="1200" dirty="0" smtClean="0">
                <a:latin typeface="Comic Sans MS" panose="030F0702030302020204" pitchFamily="66" charset="0"/>
              </a:rPr>
              <a:t>spelling them </a:t>
            </a:r>
            <a:r>
              <a:rPr lang="en-GB" sz="1200" dirty="0">
                <a:latin typeface="Comic Sans MS" panose="030F0702030302020204" pitchFamily="66" charset="0"/>
              </a:rPr>
              <a:t>with your child at home. In school we will </a:t>
            </a:r>
            <a:r>
              <a:rPr lang="en-GB" sz="1200" dirty="0" smtClean="0">
                <a:latin typeface="Comic Sans MS" panose="030F0702030302020204" pitchFamily="66" charset="0"/>
              </a:rPr>
              <a:t>be using </a:t>
            </a:r>
            <a:r>
              <a:rPr lang="en-GB" sz="1200" dirty="0">
                <a:latin typeface="Comic Sans MS" panose="030F0702030302020204" pitchFamily="66" charset="0"/>
              </a:rPr>
              <a:t>www.spellingframe.co.uk, which is an exciting tool that can also be used at home. </a:t>
            </a:r>
            <a:endParaRPr lang="en-GB" sz="1200" dirty="0" smtClean="0">
              <a:latin typeface="Comic Sans MS" panose="030F0702030302020204" pitchFamily="66" charset="0"/>
            </a:endParaRPr>
          </a:p>
          <a:p>
            <a:r>
              <a:rPr lang="en-GB" sz="1200" dirty="0" smtClean="0">
                <a:latin typeface="Comic Sans MS" panose="030F0702030302020204" pitchFamily="66" charset="0"/>
              </a:rPr>
              <a:t>We </a:t>
            </a:r>
            <a:r>
              <a:rPr lang="en-GB" sz="1200" dirty="0" smtClean="0">
                <a:latin typeface="Comic Sans MS" panose="030F0702030302020204" pitchFamily="66" charset="0"/>
              </a:rPr>
              <a:t>will </a:t>
            </a:r>
            <a:r>
              <a:rPr lang="en-GB" sz="1200" dirty="0" smtClean="0">
                <a:latin typeface="Comic Sans MS" panose="030F0702030302020204" pitchFamily="66" charset="0"/>
              </a:rPr>
              <a:t>be learning to present our work to the highest standard, which will include learning how to join our letters in handwriting and making sure our work can be read easily. </a:t>
            </a:r>
            <a:endParaRPr lang="en-GB" sz="1200" dirty="0" smtClean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82175" y="4123591"/>
            <a:ext cx="3927018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latin typeface="Comic Sans MS" panose="030F0702030302020204" pitchFamily="66" charset="0"/>
              </a:rPr>
              <a:t>Learning Outcome</a:t>
            </a:r>
          </a:p>
          <a:p>
            <a:pPr algn="ctr"/>
            <a:r>
              <a:rPr lang="en-GB" sz="1300" dirty="0">
                <a:latin typeface="Comic Sans MS" panose="030F0702030302020204" pitchFamily="66" charset="0"/>
              </a:rPr>
              <a:t>At the end of this half term, the children will host an assembly </a:t>
            </a:r>
            <a:r>
              <a:rPr lang="en-GB" sz="1300" dirty="0" smtClean="0">
                <a:latin typeface="Comic Sans MS" panose="030F0702030302020204" pitchFamily="66" charset="0"/>
              </a:rPr>
              <a:t>to </a:t>
            </a:r>
            <a:r>
              <a:rPr lang="en-GB" sz="1300" dirty="0">
                <a:latin typeface="Comic Sans MS" panose="030F0702030302020204" pitchFamily="66" charset="0"/>
              </a:rPr>
              <a:t>celebrate and share their new knowledge with family and friends. </a:t>
            </a:r>
            <a:r>
              <a:rPr lang="en-GB" sz="1300" dirty="0" smtClean="0">
                <a:latin typeface="Comic Sans MS" panose="030F0702030302020204" pitchFamily="66" charset="0"/>
              </a:rPr>
              <a:t>    </a:t>
            </a:r>
            <a:endParaRPr lang="en-GB" sz="1300" dirty="0" smtClean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13927" y="493836"/>
            <a:ext cx="3854020" cy="2339102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 smtClean="0">
                <a:latin typeface="Comic Sans MS" panose="030F0702030302020204" pitchFamily="66" charset="0"/>
              </a:rPr>
              <a:t>Maths</a:t>
            </a:r>
            <a:endParaRPr lang="en-GB" sz="1400" dirty="0"/>
          </a:p>
          <a:p>
            <a:r>
              <a:rPr lang="en-GB" sz="1200" dirty="0" smtClean="0">
                <a:latin typeface="Comic Sans MS" panose="030F0702030302020204" pitchFamily="66" charset="0"/>
              </a:rPr>
              <a:t>In </a:t>
            </a:r>
            <a:r>
              <a:rPr lang="en-GB" sz="1200" b="1" dirty="0" smtClean="0">
                <a:latin typeface="Comic Sans MS" panose="030F0702030302020204" pitchFamily="66" charset="0"/>
              </a:rPr>
              <a:t>Year </a:t>
            </a:r>
            <a:r>
              <a:rPr lang="en-GB" sz="1200" b="1" dirty="0" smtClean="0">
                <a:latin typeface="Comic Sans MS" panose="030F0702030302020204" pitchFamily="66" charset="0"/>
              </a:rPr>
              <a:t>1 </a:t>
            </a:r>
            <a:r>
              <a:rPr lang="en-GB" sz="1200" dirty="0">
                <a:latin typeface="Comic Sans MS" panose="030F0702030302020204" pitchFamily="66" charset="0"/>
              </a:rPr>
              <a:t>this term we will </a:t>
            </a:r>
            <a:r>
              <a:rPr lang="en-GB" sz="1200" dirty="0" smtClean="0">
                <a:latin typeface="Comic Sans MS" panose="030F0702030302020204" pitchFamily="66" charset="0"/>
              </a:rPr>
              <a:t>continue to  consolidate </a:t>
            </a:r>
            <a:r>
              <a:rPr lang="en-GB" sz="1200" dirty="0">
                <a:latin typeface="Comic Sans MS" panose="030F0702030302020204" pitchFamily="66" charset="0"/>
              </a:rPr>
              <a:t>our understanding of place </a:t>
            </a:r>
            <a:r>
              <a:rPr lang="en-GB" sz="1200" dirty="0" smtClean="0">
                <a:latin typeface="Comic Sans MS" panose="030F0702030302020204" pitchFamily="66" charset="0"/>
              </a:rPr>
              <a:t>value, especially understanding numbers up to 20, and begin to develop </a:t>
            </a:r>
            <a:r>
              <a:rPr lang="en-GB" sz="1200" dirty="0" smtClean="0">
                <a:latin typeface="Comic Sans MS" panose="030F0702030302020204" pitchFamily="66" charset="0"/>
              </a:rPr>
              <a:t>our problem solving skills</a:t>
            </a:r>
            <a:r>
              <a:rPr lang="en-GB" sz="1200" dirty="0" smtClean="0">
                <a:latin typeface="Comic Sans MS" panose="030F0702030302020204" pitchFamily="66" charset="0"/>
              </a:rPr>
              <a:t>. We will be sorting objects in various ways and learning how to share our reasons for doing so  with our peers</a:t>
            </a:r>
            <a:r>
              <a:rPr lang="en-GB" sz="1200" dirty="0">
                <a:latin typeface="Comic Sans MS" panose="030F0702030302020204" pitchFamily="66" charset="0"/>
              </a:rPr>
              <a:t>. Encouraging your child to have a go at this practically and explain their thinking and reasoning will develop their confidence and be hugely beneficial within their Maths lessons. </a:t>
            </a:r>
          </a:p>
          <a:p>
            <a:r>
              <a:rPr lang="en-GB" sz="1200" dirty="0" smtClean="0">
                <a:latin typeface="Comic Sans MS" panose="030F0702030302020204" pitchFamily="66" charset="0"/>
              </a:rPr>
              <a:t>We </a:t>
            </a:r>
            <a:r>
              <a:rPr lang="en-GB" sz="1200" dirty="0" smtClean="0">
                <a:latin typeface="Comic Sans MS" panose="030F0702030302020204" pitchFamily="66" charset="0"/>
              </a:rPr>
              <a:t>will also work on addition and subtraction</a:t>
            </a:r>
            <a:r>
              <a:rPr lang="en-GB" sz="1200" dirty="0" smtClean="0">
                <a:latin typeface="Comic Sans MS" panose="030F0702030302020204" pitchFamily="66" charset="0"/>
              </a:rPr>
              <a:t>. </a:t>
            </a:r>
          </a:p>
        </p:txBody>
      </p:sp>
      <p:sp>
        <p:nvSpPr>
          <p:cNvPr id="2" name="Rectangle 1"/>
          <p:cNvSpPr/>
          <p:nvPr/>
        </p:nvSpPr>
        <p:spPr>
          <a:xfrm>
            <a:off x="135305" y="439090"/>
            <a:ext cx="3938320" cy="3060336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29510" y="428686"/>
            <a:ext cx="3822855" cy="2465415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7854" y="5455199"/>
            <a:ext cx="3955547" cy="1231106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18332" y="5190783"/>
            <a:ext cx="3890861" cy="1447071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07842" y="4432152"/>
            <a:ext cx="374452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Comic Sans MS" panose="030F0702030302020204" pitchFamily="66" charset="0"/>
              </a:rPr>
              <a:t>      </a:t>
            </a:r>
            <a:r>
              <a:rPr lang="en-GB" sz="1400" u="sng" dirty="0" smtClean="0">
                <a:latin typeface="Comic Sans MS" panose="030F0702030302020204" pitchFamily="66" charset="0"/>
              </a:rPr>
              <a:t>Wider Curriculum</a:t>
            </a:r>
          </a:p>
          <a:p>
            <a:pPr>
              <a:lnSpc>
                <a:spcPct val="150000"/>
              </a:lnSpc>
            </a:pPr>
            <a:r>
              <a:rPr lang="en-GB" sz="1200" dirty="0" smtClean="0">
                <a:latin typeface="Comic Sans MS" panose="030F0702030302020204" pitchFamily="66" charset="0"/>
              </a:rPr>
              <a:t>RE – </a:t>
            </a:r>
            <a:r>
              <a:rPr lang="en-GB" sz="1200" dirty="0" smtClean="0">
                <a:latin typeface="Comic Sans MS" panose="030F0702030302020204" pitchFamily="66" charset="0"/>
              </a:rPr>
              <a:t>Christianity - Does God want Christians to look after the world? </a:t>
            </a:r>
            <a:endParaRPr lang="en-GB" sz="12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200" dirty="0" smtClean="0">
                <a:latin typeface="Comic Sans MS" panose="030F0702030302020204" pitchFamily="66" charset="0"/>
              </a:rPr>
              <a:t>ICT – Word processing.</a:t>
            </a:r>
          </a:p>
          <a:p>
            <a:pPr>
              <a:lnSpc>
                <a:spcPct val="150000"/>
              </a:lnSpc>
            </a:pPr>
            <a:r>
              <a:rPr lang="en-GB" sz="1200" dirty="0" smtClean="0">
                <a:latin typeface="Comic Sans MS" panose="030F0702030302020204" pitchFamily="66" charset="0"/>
              </a:rPr>
              <a:t>PHSE – Being me in my world.</a:t>
            </a:r>
            <a:endParaRPr lang="en-GB" sz="12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200" dirty="0" smtClean="0">
                <a:latin typeface="Comic Sans MS" panose="030F0702030302020204" pitchFamily="66" charset="0"/>
              </a:rPr>
              <a:t>Music – </a:t>
            </a:r>
            <a:r>
              <a:rPr lang="en-GB" sz="1200" dirty="0" smtClean="0">
                <a:latin typeface="Comic Sans MS" panose="030F0702030302020204" pitchFamily="66" charset="0"/>
              </a:rPr>
              <a:t>‘Hey You!’ learn the song, whilst learning about and finding the pulse and the rhythm.</a:t>
            </a:r>
            <a:endParaRPr lang="en-GB" sz="12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200" dirty="0" smtClean="0">
                <a:latin typeface="Comic Sans MS" panose="030F0702030302020204" pitchFamily="66" charset="0"/>
              </a:rPr>
              <a:t>PE – Gymnastics </a:t>
            </a:r>
            <a:r>
              <a:rPr lang="en-GB" sz="1200" dirty="0" smtClean="0">
                <a:latin typeface="Comic Sans MS" panose="030F0702030302020204" pitchFamily="66" charset="0"/>
              </a:rPr>
              <a:t>and Games </a:t>
            </a:r>
            <a:endParaRPr lang="en-GB" sz="1200" dirty="0" smtClean="0"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229510" y="4424770"/>
            <a:ext cx="3841138" cy="2261535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7017" y="4698063"/>
            <a:ext cx="714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37316" y="5447815"/>
            <a:ext cx="3956621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u="sng" dirty="0">
                <a:latin typeface="Comic Sans MS" panose="030F0702030302020204" pitchFamily="66" charset="0"/>
              </a:rPr>
              <a:t>Our PE </a:t>
            </a:r>
            <a:r>
              <a:rPr lang="en-GB" sz="1400" u="sng" dirty="0" smtClean="0">
                <a:latin typeface="Comic Sans MS" panose="030F0702030302020204" pitchFamily="66" charset="0"/>
              </a:rPr>
              <a:t>Day</a:t>
            </a:r>
            <a:endParaRPr lang="en-GB" sz="1400" dirty="0"/>
          </a:p>
          <a:p>
            <a:r>
              <a:rPr lang="en-GB" sz="1200" dirty="0" smtClean="0">
                <a:latin typeface="Comic Sans MS" panose="030F0702030302020204" pitchFamily="66" charset="0"/>
              </a:rPr>
              <a:t>Year 1 will have PE on a </a:t>
            </a:r>
            <a:r>
              <a:rPr lang="en-GB" sz="1400" b="1" dirty="0" smtClean="0">
                <a:latin typeface="Comic Sans MS" panose="030F0702030302020204" pitchFamily="66" charset="0"/>
              </a:rPr>
              <a:t>Friday</a:t>
            </a:r>
            <a:r>
              <a:rPr lang="en-GB" sz="1200" dirty="0" smtClean="0">
                <a:latin typeface="Comic Sans MS" panose="030F0702030302020204" pitchFamily="66" charset="0"/>
              </a:rPr>
              <a:t>. </a:t>
            </a:r>
            <a:r>
              <a:rPr lang="en-GB" sz="1200" dirty="0">
                <a:latin typeface="Comic Sans MS" panose="030F0702030302020204" pitchFamily="66" charset="0"/>
              </a:rPr>
              <a:t>Please ensure that children have a full outdoor and indoor PE kit in school all </a:t>
            </a:r>
            <a:r>
              <a:rPr lang="en-GB" sz="1200" dirty="0" smtClean="0">
                <a:latin typeface="Comic Sans MS" panose="030F0702030302020204" pitchFamily="66" charset="0"/>
              </a:rPr>
              <a:t>week. </a:t>
            </a:r>
            <a:r>
              <a:rPr lang="en-GB" sz="1200" dirty="0">
                <a:latin typeface="Comic Sans MS" panose="030F0702030302020204" pitchFamily="66" charset="0"/>
              </a:rPr>
              <a:t>Long hair </a:t>
            </a:r>
            <a:r>
              <a:rPr lang="en-GB" sz="1200" dirty="0" smtClean="0">
                <a:latin typeface="Comic Sans MS" panose="030F0702030302020204" pitchFamily="66" charset="0"/>
              </a:rPr>
              <a:t>should </a:t>
            </a:r>
            <a:r>
              <a:rPr lang="en-GB" sz="1200" dirty="0">
                <a:latin typeface="Comic Sans MS" panose="030F0702030302020204" pitchFamily="66" charset="0"/>
              </a:rPr>
              <a:t>be tied </a:t>
            </a:r>
            <a:r>
              <a:rPr lang="en-GB" sz="1200" dirty="0" smtClean="0">
                <a:latin typeface="Comic Sans MS" panose="030F0702030302020204" pitchFamily="66" charset="0"/>
              </a:rPr>
              <a:t>back and earrings removed </a:t>
            </a:r>
            <a:r>
              <a:rPr lang="en-GB" sz="1200" dirty="0">
                <a:latin typeface="Comic Sans MS" panose="030F0702030302020204" pitchFamily="66" charset="0"/>
              </a:rPr>
              <a:t>as outlined in the school’s uniform policy on our website.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5945" y="3604008"/>
            <a:ext cx="3966096" cy="1754807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4704" y="3604008"/>
            <a:ext cx="4017029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u="sng" dirty="0">
                <a:latin typeface="Comic Sans MS" panose="030F0702030302020204" pitchFamily="66" charset="0"/>
              </a:rPr>
              <a:t>Reading</a:t>
            </a:r>
          </a:p>
          <a:p>
            <a:r>
              <a:rPr lang="en-GB" sz="1200" dirty="0">
                <a:latin typeface="Comic Sans MS" panose="030F0702030302020204" pitchFamily="66" charset="0"/>
              </a:rPr>
              <a:t>Please continue to share the love of books with your child. Encourage them to read/share books 5 times per week. This </a:t>
            </a:r>
            <a:r>
              <a:rPr lang="en-GB" sz="1200" dirty="0" smtClean="0">
                <a:latin typeface="Comic Sans MS" panose="030F0702030302020204" pitchFamily="66" charset="0"/>
              </a:rPr>
              <a:t>should </a:t>
            </a:r>
            <a:r>
              <a:rPr lang="en-GB" sz="1200" dirty="0">
                <a:latin typeface="Comic Sans MS" panose="030F0702030302020204" pitchFamily="66" charset="0"/>
              </a:rPr>
              <a:t>be recorded on one page per week of the Reading Record.  Reads will be counted </a:t>
            </a:r>
            <a:r>
              <a:rPr lang="en-GB" sz="1200" dirty="0" smtClean="0">
                <a:latin typeface="Comic Sans MS" panose="030F0702030302020204" pitchFamily="66" charset="0"/>
              </a:rPr>
              <a:t>on your child's specified book change day. </a:t>
            </a:r>
            <a:r>
              <a:rPr lang="en-GB" sz="1200" dirty="0">
                <a:latin typeface="Comic Sans MS" panose="030F0702030302020204" pitchFamily="66" charset="0"/>
              </a:rPr>
              <a:t>Reading should be a </a:t>
            </a:r>
            <a:r>
              <a:rPr lang="en-GB" sz="1200" dirty="0" smtClean="0">
                <a:latin typeface="Comic Sans MS" panose="030F0702030302020204" pitchFamily="66" charset="0"/>
              </a:rPr>
              <a:t>delightful experience </a:t>
            </a:r>
            <a:r>
              <a:rPr lang="en-GB" sz="1200" dirty="0">
                <a:latin typeface="Comic Sans MS" panose="030F0702030302020204" pitchFamily="66" charset="0"/>
              </a:rPr>
              <a:t>and we encourage you to revisit and reread favourite books and stories. </a:t>
            </a:r>
          </a:p>
          <a:p>
            <a:pPr algn="ctr"/>
            <a:r>
              <a:rPr lang="en-GB" sz="1200" dirty="0" smtClean="0">
                <a:latin typeface="Comic Sans MS" panose="030F0702030302020204" pitchFamily="66" charset="0"/>
              </a:rPr>
              <a:t>Happy </a:t>
            </a:r>
            <a:r>
              <a:rPr lang="en-GB" sz="1200" dirty="0">
                <a:latin typeface="Comic Sans MS" panose="030F0702030302020204" pitchFamily="66" charset="0"/>
              </a:rPr>
              <a:t>readers </a:t>
            </a:r>
            <a:r>
              <a:rPr lang="en-GB" sz="1200" dirty="0" smtClean="0">
                <a:latin typeface="Comic Sans MS" panose="030F0702030302020204" pitchFamily="66" charset="0"/>
              </a:rPr>
              <a:t>become confident </a:t>
            </a:r>
            <a:r>
              <a:rPr lang="en-GB" sz="1200" dirty="0">
                <a:latin typeface="Comic Sans MS" panose="030F0702030302020204" pitchFamily="66" charset="0"/>
              </a:rPr>
              <a:t>readers.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190492" y="5222082"/>
            <a:ext cx="3918701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u="sng" dirty="0">
                <a:latin typeface="Comic Sans MS" panose="030F0702030302020204" pitchFamily="66" charset="0"/>
              </a:rPr>
              <a:t>Homework</a:t>
            </a:r>
          </a:p>
          <a:p>
            <a:r>
              <a:rPr lang="en-GB" sz="1200" dirty="0" smtClean="0">
                <a:latin typeface="Comic Sans MS" panose="030F0702030302020204" pitchFamily="66" charset="0"/>
              </a:rPr>
              <a:t>Each </a:t>
            </a:r>
            <a:r>
              <a:rPr lang="en-GB" sz="1200" dirty="0">
                <a:latin typeface="Comic Sans MS" panose="030F0702030302020204" pitchFamily="66" charset="0"/>
              </a:rPr>
              <a:t>week the children will be set one piece </a:t>
            </a:r>
            <a:r>
              <a:rPr lang="en-GB" sz="1200" dirty="0" smtClean="0">
                <a:latin typeface="Comic Sans MS" panose="030F0702030302020204" pitchFamily="66" charset="0"/>
              </a:rPr>
              <a:t>of each English and Maths </a:t>
            </a:r>
            <a:r>
              <a:rPr lang="en-GB" sz="1200" dirty="0">
                <a:latin typeface="Comic Sans MS" panose="030F0702030302020204" pitchFamily="66" charset="0"/>
              </a:rPr>
              <a:t>Homework on a Friday to be returned the following Thursday. </a:t>
            </a:r>
            <a:r>
              <a:rPr lang="en-GB" sz="1200" dirty="0" smtClean="0">
                <a:latin typeface="Comic Sans MS" panose="030F0702030302020204" pitchFamily="66" charset="0"/>
              </a:rPr>
              <a:t>An optional menu of creative ideas is also included in homework books. Remember that any pupil led ideas and work will be welcomed and celebrated.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218332" y="4150344"/>
            <a:ext cx="3890861" cy="941508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191193" y="579842"/>
            <a:ext cx="3918000" cy="1906127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229510" y="2969215"/>
            <a:ext cx="3834699" cy="1329241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291856" y="2992236"/>
            <a:ext cx="366178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u="sng" dirty="0" smtClean="0">
                <a:latin typeface="Comic Sans MS" panose="030F0702030302020204" pitchFamily="66" charset="0"/>
              </a:rPr>
              <a:t>Science</a:t>
            </a:r>
          </a:p>
          <a:p>
            <a:r>
              <a:rPr lang="en-GB" sz="1200" dirty="0" smtClean="0">
                <a:latin typeface="Comic Sans MS" panose="030F0702030302020204" pitchFamily="66" charset="0"/>
              </a:rPr>
              <a:t>This half term Year </a:t>
            </a:r>
            <a:r>
              <a:rPr lang="en-GB" sz="1200" dirty="0" smtClean="0">
                <a:latin typeface="Comic Sans MS" panose="030F0702030302020204" pitchFamily="66" charset="0"/>
              </a:rPr>
              <a:t>1 </a:t>
            </a:r>
            <a:r>
              <a:rPr lang="en-GB" sz="1200" dirty="0" smtClean="0">
                <a:latin typeface="Comic Sans MS" panose="030F0702030302020204" pitchFamily="66" charset="0"/>
              </a:rPr>
              <a:t>will learn about ‘</a:t>
            </a:r>
            <a:r>
              <a:rPr lang="en-GB" sz="1200" dirty="0" smtClean="0">
                <a:latin typeface="Comic Sans MS" panose="030F0702030302020204" pitchFamily="66" charset="0"/>
              </a:rPr>
              <a:t>Everyday Materials</a:t>
            </a:r>
            <a:r>
              <a:rPr lang="en-GB" sz="1200" dirty="0" smtClean="0">
                <a:latin typeface="Comic Sans MS" panose="030F0702030302020204" pitchFamily="66" charset="0"/>
              </a:rPr>
              <a:t>’. We will </a:t>
            </a:r>
            <a:r>
              <a:rPr lang="en-GB" sz="1200" dirty="0" smtClean="0">
                <a:latin typeface="Comic Sans MS" panose="030F0702030302020204" pitchFamily="66" charset="0"/>
              </a:rPr>
              <a:t>learn about different materials and then sort them using our senses. We </a:t>
            </a:r>
            <a:r>
              <a:rPr lang="en-GB" sz="1200" dirty="0" smtClean="0">
                <a:latin typeface="Comic Sans MS" panose="030F0702030302020204" pitchFamily="66" charset="0"/>
              </a:rPr>
              <a:t>will observe </a:t>
            </a:r>
            <a:r>
              <a:rPr lang="en-GB" sz="1200" dirty="0" smtClean="0">
                <a:latin typeface="Comic Sans MS" panose="030F0702030302020204" pitchFamily="66" charset="0"/>
              </a:rPr>
              <a:t>their properties and investigate their </a:t>
            </a:r>
            <a:r>
              <a:rPr lang="en-GB" sz="1200" dirty="0" smtClean="0">
                <a:latin typeface="Comic Sans MS" panose="030F0702030302020204" pitchFamily="66" charset="0"/>
              </a:rPr>
              <a:t>suitability to make </a:t>
            </a:r>
            <a:r>
              <a:rPr lang="en-GB" sz="1200" dirty="0" smtClean="0">
                <a:latin typeface="Comic Sans MS" panose="030F0702030302020204" pitchFamily="66" charset="0"/>
              </a:rPr>
              <a:t>our own moving vehicle.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77669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584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CCW Cursive Writing 6</vt:lpstr>
      <vt:lpstr>Comic Sans MS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Smith</dc:creator>
  <cp:lastModifiedBy>Booth, Rachel</cp:lastModifiedBy>
  <cp:revision>105</cp:revision>
  <cp:lastPrinted>2018-09-17T13:53:54Z</cp:lastPrinted>
  <dcterms:created xsi:type="dcterms:W3CDTF">2018-01-04T15:55:01Z</dcterms:created>
  <dcterms:modified xsi:type="dcterms:W3CDTF">2019-09-03T17:12:37Z</dcterms:modified>
</cp:coreProperties>
</file>